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95" r:id="rId1"/>
  </p:sldMasterIdLst>
  <p:notesMasterIdLst>
    <p:notesMasterId r:id="rId9"/>
  </p:notesMasterIdLst>
  <p:sldIdLst>
    <p:sldId id="256" r:id="rId2"/>
    <p:sldId id="299" r:id="rId3"/>
    <p:sldId id="300" r:id="rId4"/>
    <p:sldId id="301" r:id="rId5"/>
    <p:sldId id="302" r:id="rId6"/>
    <p:sldId id="303" r:id="rId7"/>
    <p:sldId id="304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A9"/>
    <a:srgbClr val="003D4C"/>
    <a:srgbClr val="B2E2ED"/>
    <a:srgbClr val="4E3829"/>
    <a:srgbClr val="8DB9CA"/>
    <a:srgbClr val="F6BE00"/>
    <a:srgbClr val="D6D2C4"/>
    <a:srgbClr val="00FFFF"/>
    <a:srgbClr val="00FDFF"/>
    <a:srgbClr val="A4D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339" autoAdjust="0"/>
    <p:restoredTop sz="89459" autoAdjust="0"/>
  </p:normalViewPr>
  <p:slideViewPr>
    <p:cSldViewPr snapToGrid="0" snapToObjects="1">
      <p:cViewPr varScale="1">
        <p:scale>
          <a:sx n="106" d="100"/>
          <a:sy n="106" d="100"/>
        </p:scale>
        <p:origin x="184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EE1CD-6EDF-5C43-ACE9-942F6C137C3E}" type="datetimeFigureOut">
              <a:rPr lang="en-US" smtClean="0"/>
              <a:t>3/18/25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55201-7865-8744-8A9B-9F5FC03C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07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banner on the title slide is larger than on the other slides and contains information about the department. Add your project title, name and supervisor name.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590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banner on subsequent slides should contain your name, project title and affiliation. You need to change this information in the “Slide Master” (View -&gt; Slide Master). The total number of slides needs to be changed in the “Slide Master” too.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851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25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54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5201-7865-8744-8A9B-9F5FC03C5C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223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4463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003D4C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606039"/>
            <a:ext cx="7886700" cy="2168129"/>
          </a:xfrm>
        </p:spPr>
        <p:txBody>
          <a:bodyPr>
            <a:normAutofit/>
          </a:bodyPr>
          <a:lstStyle>
            <a:lvl1pPr marL="180975" indent="-180975"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61950" indent="-180975">
              <a:defRPr sz="2400" b="0">
                <a:latin typeface="Helvetica" pitchFamily="2" charset="0"/>
              </a:defRPr>
            </a:lvl2pPr>
            <a:lvl3pPr marL="542925" indent="-180975">
              <a:defRPr sz="2400" b="0">
                <a:latin typeface="Helvetica" pitchFamily="2" charset="0"/>
              </a:defRPr>
            </a:lvl3pPr>
            <a:lvl4pPr>
              <a:defRPr>
                <a:latin typeface="Helvetica" pitchFamily="2" charset="0"/>
              </a:defRPr>
            </a:lvl4pPr>
            <a:lvl5pPr>
              <a:defRPr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  <p:sp>
          <p:nvSpPr>
            <p:cNvPr id="10" name="Freeform 24"/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D4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87999" y="287999"/>
            <a:ext cx="5488958" cy="41619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 baseline="0">
                <a:solidFill>
                  <a:schemeClr val="bg1"/>
                </a:solidFill>
                <a:latin typeface="Helvetica" pitchFamily="2" charset="0"/>
              </a:defRPr>
            </a:lvl1pPr>
            <a:lvl2pPr marL="0" indent="0">
              <a:lnSpc>
                <a:spcPct val="80000"/>
              </a:lnSpc>
              <a:buNone/>
              <a:defRPr sz="1100">
                <a:solidFill>
                  <a:schemeClr val="bg1"/>
                </a:solidFill>
                <a:latin typeface="Helvetica" pitchFamily="2" charset="0"/>
              </a:defRPr>
            </a:lvl2pPr>
            <a:lvl3pPr marL="0" indent="0">
              <a:buNone/>
              <a:defRPr sz="1100">
                <a:solidFill>
                  <a:schemeClr val="tx1"/>
                </a:solidFill>
              </a:defRPr>
            </a:lvl3pPr>
            <a:lvl4pPr marL="0" indent="0">
              <a:buNone/>
              <a:defRPr sz="1100">
                <a:solidFill>
                  <a:schemeClr val="tx1"/>
                </a:solidFill>
              </a:defRPr>
            </a:lvl4pPr>
            <a:lvl5pPr marL="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>
              <a:lnSpc>
                <a:spcPct val="114000"/>
              </a:lnSpc>
            </a:pPr>
            <a:r>
              <a:rPr lang="en-US" dirty="0">
                <a:latin typeface="Helvetica" pitchFamily="2" charset="0"/>
              </a:rPr>
              <a:t>Department of Electronic &amp; Electrical Engineering</a:t>
            </a:r>
            <a:br>
              <a:rPr lang="en-US" dirty="0">
                <a:latin typeface="Helvetica" pitchFamily="2" charset="0"/>
              </a:rPr>
            </a:br>
            <a:r>
              <a:rPr lang="en-US" dirty="0">
                <a:latin typeface="Helvetica" pitchFamily="2" charset="0"/>
              </a:rPr>
              <a:t>Faculty of Engineering Sciences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BD41C90-D51B-4FE7-9080-EE87B4246E56}"/>
              </a:ext>
            </a:extLst>
          </p:cNvPr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  <a:solidFill>
            <a:srgbClr val="D6D2C4"/>
          </a:solidFill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B074A37E-2D66-4CC6-BAD6-C2F9729B716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D4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2D4288A-D562-40F9-A428-C13061DCC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  <a:noFill/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3B03C3FA-D699-461F-A60A-2AD81F14D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24000" y="360000"/>
            <a:ext cx="147064" cy="172800"/>
          </a:xfrm>
          <a:prstGeom prst="rect">
            <a:avLst/>
          </a:prstGeom>
          <a:noFill/>
        </p:spPr>
      </p:pic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02A824E-2FC0-4C2C-9B83-187255250D06}"/>
              </a:ext>
            </a:extLst>
          </p:cNvPr>
          <p:cNvSpPr>
            <a:spLocks noGrp="1"/>
          </p:cNvSpPr>
          <p:nvPr userDrawn="1">
            <p:ph sz="quarter" idx="14"/>
          </p:nvPr>
        </p:nvSpPr>
        <p:spPr>
          <a:xfrm>
            <a:off x="630000" y="1386000"/>
            <a:ext cx="7887600" cy="3128578"/>
          </a:xfrm>
        </p:spPr>
        <p:txBody>
          <a:bodyPr>
            <a:normAutofit/>
          </a:bodyPr>
          <a:lstStyle>
            <a:lvl1pPr marL="1778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556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2pPr>
            <a:lvl3pPr marL="534988" indent="-179388">
              <a:defRPr sz="2400" b="0">
                <a:solidFill>
                  <a:schemeClr val="tx1"/>
                </a:solidFill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CE05F7E-50D7-4DDD-9F3C-546AF69CC7DD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30000" y="858891"/>
            <a:ext cx="7887600" cy="525740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rgbClr val="0097A9"/>
                </a:solidFill>
                <a:latin typeface="Helvetica" pitchFamily="2" charset="0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DE5B0F-5775-4DE6-9DC6-BA08FE6BED36}"/>
              </a:ext>
            </a:extLst>
          </p:cNvPr>
          <p:cNvSpPr txBox="1"/>
          <p:nvPr userDrawn="1"/>
        </p:nvSpPr>
        <p:spPr>
          <a:xfrm>
            <a:off x="287999" y="163606"/>
            <a:ext cx="5488958" cy="41619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3000"/>
              </a:lnSpc>
            </a:pP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Veronika Liutarevich, Building a Quantum Gate in Lithium Niobite</a:t>
            </a:r>
            <a:br>
              <a:rPr lang="en-US" sz="11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Department of Electronic &amp; Electrical Engineering</a:t>
            </a:r>
            <a:endParaRPr lang="en-GB" sz="11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709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80BF1C7-E2FB-4FF0-9A1C-BB5A9964F265}"/>
              </a:ext>
            </a:extLst>
          </p:cNvPr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  <a:solidFill>
            <a:srgbClr val="D6D2C4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3B2CBEF-3E59-4967-AB64-4D64C22D2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D4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0CDCFCC-5B7D-4F76-810D-5B3388560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  <a:noFill/>
          </p:spPr>
        </p:pic>
      </p:grp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CE05F7E-50D7-4DDD-9F3C-546AF69CC7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" y="858891"/>
            <a:ext cx="7887600" cy="525740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rgbClr val="0097A9"/>
                </a:solidFill>
                <a:latin typeface="Helvetica" pitchFamily="2" charset="0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02A824E-2FC0-4C2C-9B83-187255250D0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0000" y="1386000"/>
            <a:ext cx="3942000" cy="3128578"/>
          </a:xfrm>
        </p:spPr>
        <p:txBody>
          <a:bodyPr>
            <a:normAutofit/>
          </a:bodyPr>
          <a:lstStyle>
            <a:lvl1pPr marL="1778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556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2pPr>
            <a:lvl3pPr marL="534988" indent="-179388">
              <a:defRPr sz="2400" b="0">
                <a:solidFill>
                  <a:schemeClr val="tx1"/>
                </a:solidFill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Content Placeholder 17">
            <a:extLst>
              <a:ext uri="{FF2B5EF4-FFF2-40B4-BE49-F238E27FC236}">
                <a16:creationId xmlns:a16="http://schemas.microsoft.com/office/drawing/2014/main" id="{ABE3DB23-446F-403E-8CD8-8E34141D74B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575600" y="1386000"/>
            <a:ext cx="3942000" cy="3128578"/>
          </a:xfrm>
        </p:spPr>
        <p:txBody>
          <a:bodyPr>
            <a:normAutofit/>
          </a:bodyPr>
          <a:lstStyle>
            <a:lvl1pPr marL="1778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55600" indent="-177800">
              <a:defRPr sz="2400" b="0">
                <a:solidFill>
                  <a:schemeClr val="tx1"/>
                </a:solidFill>
                <a:latin typeface="Helvetica" pitchFamily="2" charset="0"/>
              </a:defRPr>
            </a:lvl2pPr>
            <a:lvl3pPr marL="534988" indent="-179388">
              <a:defRPr sz="2400" b="0">
                <a:solidFill>
                  <a:schemeClr val="tx1"/>
                </a:solidFill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74D432-2D68-4FCE-81F9-7499218BC034}"/>
              </a:ext>
            </a:extLst>
          </p:cNvPr>
          <p:cNvSpPr txBox="1"/>
          <p:nvPr userDrawn="1"/>
        </p:nvSpPr>
        <p:spPr>
          <a:xfrm>
            <a:off x="287999" y="163606"/>
            <a:ext cx="5488958" cy="41619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3000"/>
              </a:lnSpc>
            </a:pP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Your Name, Your Project Title</a:t>
            </a:r>
            <a:br>
              <a:rPr lang="en-US" sz="11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Department of Electronic &amp; Electrical Engineering</a:t>
            </a:r>
            <a:endParaRPr lang="en-GB" sz="11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90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iv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FB4D6FA-29A3-4FA8-92C1-4779E95B8EF7}"/>
              </a:ext>
            </a:extLst>
          </p:cNvPr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  <a:solidFill>
            <a:srgbClr val="D6D2C4"/>
          </a:solidFill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3F12A22-29E5-4B8D-84F2-8BDCB3F2C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D4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730C075-A730-447C-9A7F-D84A44803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  <a:noFill/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862384"/>
            <a:ext cx="7886700" cy="678815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003D4C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49" y="1641806"/>
            <a:ext cx="7886699" cy="3139744"/>
          </a:xfrm>
        </p:spPr>
        <p:txBody>
          <a:bodyPr>
            <a:normAutofit/>
          </a:bodyPr>
          <a:lstStyle>
            <a:lvl1pPr marL="180975" indent="-180975">
              <a:buFont typeface="Arial" panose="020B0604020202020204" pitchFamily="34" charset="0"/>
              <a:buChar char="•"/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61950" indent="-180975">
              <a:defRPr sz="2400" b="0">
                <a:latin typeface="Helvetica" pitchFamily="2" charset="0"/>
              </a:defRPr>
            </a:lvl2pPr>
            <a:lvl3pPr marL="628650" indent="-266700">
              <a:defRPr sz="2400" b="0"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marL="90000" marR="0" lvl="0" indent="-9000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-1" y="1"/>
            <a:ext cx="9144001" cy="333152"/>
          </a:xfrm>
          <a:prstGeom prst="rect">
            <a:avLst/>
          </a:prstGeom>
          <a:solidFill>
            <a:srgbClr val="003D4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C3C28B-3C79-4571-B38C-E8AB08B1BC17}"/>
              </a:ext>
            </a:extLst>
          </p:cNvPr>
          <p:cNvSpPr txBox="1"/>
          <p:nvPr userDrawn="1"/>
        </p:nvSpPr>
        <p:spPr>
          <a:xfrm>
            <a:off x="287999" y="163606"/>
            <a:ext cx="5488958" cy="41619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3000"/>
              </a:lnSpc>
            </a:pP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Your Name, Your Project Title</a:t>
            </a:r>
            <a:br>
              <a:rPr lang="en-US" sz="11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Department of Electronic &amp; Electrical Engineering</a:t>
            </a:r>
            <a:endParaRPr lang="en-GB" sz="11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23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ive two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C7C9EC5-ACBD-47D2-9977-B888DE4BAF1F}"/>
              </a:ext>
            </a:extLst>
          </p:cNvPr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  <a:solidFill>
            <a:srgbClr val="D6D2C4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B122B41C-4569-4E1F-9D1A-07A7DD4DD2D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3D4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61D5F28-D2CF-4BA5-A78C-7E74959F2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  <a:noFill/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862384"/>
            <a:ext cx="7886700" cy="678815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003D4C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49" y="1641806"/>
            <a:ext cx="3943351" cy="3139744"/>
          </a:xfrm>
        </p:spPr>
        <p:txBody>
          <a:bodyPr>
            <a:normAutofit/>
          </a:bodyPr>
          <a:lstStyle>
            <a:lvl1pPr marL="180975" indent="-180975">
              <a:buFont typeface="Arial" panose="020B0604020202020204" pitchFamily="34" charset="0"/>
              <a:buChar char="•"/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61950" indent="-180975">
              <a:defRPr sz="2400" b="0">
                <a:latin typeface="Helvetica" pitchFamily="2" charset="0"/>
              </a:defRPr>
            </a:lvl2pPr>
            <a:lvl3pPr marL="628650" indent="-266700">
              <a:defRPr sz="2400" b="0"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marL="90000" marR="0" lvl="0" indent="-9000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-1" y="1"/>
            <a:ext cx="9144001" cy="333152"/>
          </a:xfrm>
          <a:prstGeom prst="rect">
            <a:avLst/>
          </a:prstGeom>
          <a:solidFill>
            <a:srgbClr val="003D4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6B7243E-B715-4A47-ACBF-8DB06C0BF2C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72000" y="1641806"/>
            <a:ext cx="3943351" cy="3139744"/>
          </a:xfrm>
        </p:spPr>
        <p:txBody>
          <a:bodyPr>
            <a:normAutofit/>
          </a:bodyPr>
          <a:lstStyle>
            <a:lvl1pPr marL="180975" indent="-180975">
              <a:buFont typeface="Arial" panose="020B0604020202020204" pitchFamily="34" charset="0"/>
              <a:buChar char="•"/>
              <a:defRPr sz="2400" b="0">
                <a:solidFill>
                  <a:schemeClr val="tx1"/>
                </a:solidFill>
                <a:latin typeface="Helvetica" pitchFamily="2" charset="0"/>
              </a:defRPr>
            </a:lvl1pPr>
            <a:lvl2pPr marL="361950" indent="-180975">
              <a:defRPr sz="2400" b="0">
                <a:latin typeface="Helvetica" pitchFamily="2" charset="0"/>
              </a:defRPr>
            </a:lvl2pPr>
            <a:lvl3pPr marL="628650" indent="-266700">
              <a:defRPr sz="2400" b="0"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marL="90000" marR="0" lvl="0" indent="-9000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A84BC6-D831-4D2F-9688-3D46EF7C03E6}"/>
              </a:ext>
            </a:extLst>
          </p:cNvPr>
          <p:cNvSpPr txBox="1"/>
          <p:nvPr userDrawn="1"/>
        </p:nvSpPr>
        <p:spPr>
          <a:xfrm>
            <a:off x="287999" y="163606"/>
            <a:ext cx="5488958" cy="41619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3000"/>
              </a:lnSpc>
            </a:pP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Your Name, Your Project Title</a:t>
            </a:r>
            <a:br>
              <a:rPr lang="en-US" sz="11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sz="1100" dirty="0">
                <a:solidFill>
                  <a:schemeClr val="bg1"/>
                </a:solidFill>
                <a:latin typeface="Helvetica" pitchFamily="2" charset="0"/>
              </a:rPr>
              <a:t>Department of Electronic &amp; Electrical Engineering</a:t>
            </a:r>
            <a:endParaRPr lang="en-GB" sz="11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4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00742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165187" y="165584"/>
            <a:ext cx="3216840" cy="7049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12700"/>
            <a:endParaRPr lang="en-GB" sz="1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87504A-F7CD-42C0-85BE-600064000CF1}"/>
              </a:ext>
            </a:extLst>
          </p:cNvPr>
          <p:cNvSpPr txBox="1"/>
          <p:nvPr userDrawn="1"/>
        </p:nvSpPr>
        <p:spPr>
          <a:xfrm>
            <a:off x="7686675" y="4774168"/>
            <a:ext cx="1348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Slide </a:t>
            </a:r>
            <a:fld id="{392043B3-3542-497E-9F7F-145FB995996D}" type="slidenum">
              <a:rPr lang="en-GB" sz="1600" smtClean="0"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of 7</a:t>
            </a:r>
          </a:p>
        </p:txBody>
      </p:sp>
    </p:spTree>
    <p:extLst>
      <p:ext uri="{BB962C8B-B14F-4D97-AF65-F5344CB8AC3E}">
        <p14:creationId xmlns:p14="http://schemas.microsoft.com/office/powerpoint/2010/main" val="308303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814" r:id="rId2"/>
    <p:sldLayoutId id="2147483815" r:id="rId3"/>
    <p:sldLayoutId id="2147483813" r:id="rId4"/>
    <p:sldLayoutId id="2147483816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388" indent="-179388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Helvetica" pitchFamily="2" charset="0"/>
          <a:ea typeface="Helvetica" pitchFamily="2" charset="0"/>
          <a:cs typeface="Arial" charset="0"/>
        </a:defRPr>
      </a:lvl1pPr>
      <a:lvl2pPr marL="357188" indent="-17780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Helvetica" pitchFamily="2" charset="0"/>
          <a:ea typeface="Helvetica" pitchFamily="2" charset="0"/>
          <a:cs typeface="Arial" charset="0"/>
        </a:defRPr>
      </a:lvl2pPr>
      <a:lvl3pPr marL="536575" indent="-179388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tabLst>
          <a:tab pos="447675" algn="l"/>
        </a:tabLst>
        <a:defRPr sz="2400" b="0" kern="1200">
          <a:solidFill>
            <a:schemeClr val="tx1"/>
          </a:solidFill>
          <a:latin typeface="Helvetica" pitchFamily="2" charset="0"/>
          <a:ea typeface="Helvetica" pitchFamily="2" charset="0"/>
          <a:cs typeface="Arial" charset="0"/>
        </a:defRPr>
      </a:lvl3pPr>
      <a:lvl4pPr marL="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Helvetica" pitchFamily="2" charset="0"/>
          <a:ea typeface="Helvetica" pitchFamily="2" charset="0"/>
          <a:cs typeface="Arial" charset="0"/>
        </a:defRPr>
      </a:lvl4pPr>
      <a:lvl5pPr marL="90000" indent="-9000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00" b="1" kern="1200">
          <a:solidFill>
            <a:schemeClr val="tx1"/>
          </a:solidFill>
          <a:latin typeface="Helvetica" pitchFamily="2" charset="0"/>
          <a:ea typeface="Helvetica" pitchFamily="2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97A9"/>
                </a:solidFill>
                <a:latin typeface="Helvetica" pitchFamily="2" charset="0"/>
                <a:cs typeface="Arial" panose="020B0604020202020204" pitchFamily="34" charset="0"/>
              </a:rPr>
              <a:t>Building a Quantum Gate in Lithium Niobate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 anchor="b">
            <a:normAutofit/>
          </a:bodyPr>
          <a:lstStyle/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b="0" dirty="0">
                <a:solidFill>
                  <a:srgbClr val="0097A9"/>
                </a:solidFill>
                <a:latin typeface="Helvetica" pitchFamily="2" charset="0"/>
                <a:cs typeface="Arial" panose="020B0604020202020204" pitchFamily="34" charset="0"/>
              </a:rPr>
              <a:t>Veronika Liutarevich</a:t>
            </a:r>
            <a:br>
              <a:rPr lang="en-US" sz="3200" b="0" dirty="0">
                <a:solidFill>
                  <a:srgbClr val="0097A9"/>
                </a:solidFill>
                <a:latin typeface="Helvetica" pitchFamily="2" charset="0"/>
                <a:cs typeface="Arial" panose="020B0604020202020204" pitchFamily="34" charset="0"/>
              </a:rPr>
            </a:br>
            <a:br>
              <a:rPr lang="en-US" sz="3200" b="0" dirty="0">
                <a:solidFill>
                  <a:srgbClr val="0097A9"/>
                </a:solidFill>
                <a:latin typeface="Helvetica" pitchFamily="2" charset="0"/>
                <a:cs typeface="Arial" panose="020B0604020202020204" pitchFamily="34" charset="0"/>
              </a:rPr>
            </a:br>
            <a:r>
              <a:rPr lang="en-US" sz="2400" b="0" dirty="0">
                <a:solidFill>
                  <a:srgbClr val="0097A9"/>
                </a:solidFill>
                <a:latin typeface="Helvetica" pitchFamily="2" charset="0"/>
                <a:cs typeface="Arial" panose="020B0604020202020204" pitchFamily="34" charset="0"/>
              </a:rPr>
              <a:t>Supervisor: Prof Cyril Renaud &amp; Dr James Seddon</a:t>
            </a:r>
            <a:endParaRPr lang="en-US" sz="1800" b="0" dirty="0">
              <a:solidFill>
                <a:srgbClr val="0097A9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14000"/>
              </a:lnSpc>
            </a:pPr>
            <a:r>
              <a:rPr lang="en-US" dirty="0">
                <a:latin typeface="Helvetica" pitchFamily="2" charset="0"/>
              </a:rPr>
              <a:t>Department of Electronic &amp; Electrical Engineering</a:t>
            </a:r>
            <a:br>
              <a:rPr lang="en-US" dirty="0">
                <a:latin typeface="Helvetica" pitchFamily="2" charset="0"/>
              </a:rPr>
            </a:br>
            <a:r>
              <a:rPr lang="en-US" dirty="0">
                <a:latin typeface="Helvetica" pitchFamily="2" charset="0"/>
              </a:rPr>
              <a:t>Faculty of Engineering Sciences</a:t>
            </a:r>
          </a:p>
        </p:txBody>
      </p:sp>
    </p:spTree>
    <p:extLst>
      <p:ext uri="{BB962C8B-B14F-4D97-AF65-F5344CB8AC3E}">
        <p14:creationId xmlns:p14="http://schemas.microsoft.com/office/powerpoint/2010/main" val="46775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/>
    </mc:Choice>
    <mc:Fallback xmlns="">
      <p:transition spd="slow" advTm="1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E0185D-7418-4EF7-BE52-7B4AD0E6AB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0097A9"/>
                </a:solidFill>
                <a:latin typeface="Helvetica" pitchFamily="2" charset="0"/>
              </a:rPr>
              <a:t>Background</a:t>
            </a:r>
          </a:p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2BE96-782A-427F-BD93-C36CFB0249A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31095" y="1699360"/>
            <a:ext cx="6604753" cy="5257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400" b="1" dirty="0"/>
              <a:t>Integrated Quantum Photonics </a:t>
            </a:r>
          </a:p>
          <a:p>
            <a:pPr marL="0" indent="0">
              <a:buNone/>
            </a:pPr>
            <a:r>
              <a:rPr lang="en-GB" sz="1400" dirty="0"/>
              <a:t>Photonics for Quantum Computation on Chip: a scalable way to achieve quantum computing at room temperature, which integrates with communication systems</a:t>
            </a:r>
          </a:p>
          <a:p>
            <a:pPr marL="0" indent="0">
              <a:buNone/>
            </a:pPr>
            <a:endParaRPr lang="en-GB" sz="14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6406E33-1F16-BC42-A5F9-72CD5D4FAC34}"/>
              </a:ext>
            </a:extLst>
          </p:cNvPr>
          <p:cNvSpPr txBox="1">
            <a:spLocks/>
          </p:cNvSpPr>
          <p:nvPr/>
        </p:nvSpPr>
        <p:spPr>
          <a:xfrm>
            <a:off x="231095" y="2598404"/>
            <a:ext cx="6035873" cy="525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  <a:lvl2pPr marL="3556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2pPr>
            <a:lvl3pPr marL="534988" indent="-17938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tabLst>
                <a:tab pos="447675" algn="l"/>
              </a:tabLst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4pPr>
            <a:lvl5pPr marL="90000" indent="-90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b="1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400" b="1" dirty="0"/>
              <a:t>Lithium Niobate on Insulator (LNOI)</a:t>
            </a:r>
          </a:p>
          <a:p>
            <a:pPr marL="0" indent="0">
              <a:buNone/>
            </a:pPr>
            <a:r>
              <a:rPr lang="en-GB" sz="1400" b="0" dirty="0">
                <a:solidFill>
                  <a:schemeClr val="tx1"/>
                </a:solidFill>
              </a:rPr>
              <a:t>The material combines the electro-optical and nonlinear-optical properties of LiNbO</a:t>
            </a:r>
            <a:r>
              <a:rPr lang="en-GB" sz="1400" b="0" baseline="-25000" dirty="0">
                <a:solidFill>
                  <a:schemeClr val="tx1"/>
                </a:solidFill>
              </a:rPr>
              <a:t>3</a:t>
            </a:r>
            <a:r>
              <a:rPr lang="en-GB" sz="1400" b="0" dirty="0">
                <a:solidFill>
                  <a:schemeClr val="tx1"/>
                </a:solidFill>
              </a:rPr>
              <a:t> with the benefits of thin film technology. It exhibits Pockels effect - refractive index changes linearly with the applied electric field. </a:t>
            </a:r>
          </a:p>
          <a:p>
            <a:pPr marL="0" indent="0">
              <a:buNone/>
            </a:pPr>
            <a:r>
              <a:rPr lang="en-GB" sz="1400" dirty="0"/>
              <a:t>LNOI is a</a:t>
            </a:r>
            <a:r>
              <a:rPr lang="en-GB" sz="1400" b="0" dirty="0">
                <a:solidFill>
                  <a:schemeClr val="tx1"/>
                </a:solidFill>
              </a:rPr>
              <a:t> unique and relatively new material that hasn’t had a lot of research dedicated to it yet. </a:t>
            </a:r>
            <a:endParaRPr lang="en-GB" sz="14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4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4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4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4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4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4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8B04204-7C15-9647-B4AD-8882279FEE29}"/>
              </a:ext>
            </a:extLst>
          </p:cNvPr>
          <p:cNvSpPr txBox="1">
            <a:spLocks/>
          </p:cNvSpPr>
          <p:nvPr/>
        </p:nvSpPr>
        <p:spPr>
          <a:xfrm>
            <a:off x="92255" y="4289634"/>
            <a:ext cx="7887600" cy="961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  <a:lvl2pPr marL="3556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2pPr>
            <a:lvl3pPr marL="534988" indent="-17938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tabLst>
                <a:tab pos="447675" algn="l"/>
              </a:tabLst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4pPr>
            <a:lvl5pPr marL="90000" indent="-90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b="1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u="sng" dirty="0"/>
              <a:t>Goal of the project: </a:t>
            </a:r>
            <a:r>
              <a:rPr lang="en-GB" dirty="0"/>
              <a:t>create a Quantum Gate in LNOI and prove its quantum properties</a:t>
            </a:r>
          </a:p>
        </p:txBody>
      </p:sp>
      <p:pic>
        <p:nvPicPr>
          <p:cNvPr id="13" name="Picture 12" descr="A diagram of different colors&#10;&#10;Description automatically generated">
            <a:extLst>
              <a:ext uri="{FF2B5EF4-FFF2-40B4-BE49-F238E27FC236}">
                <a16:creationId xmlns:a16="http://schemas.microsoft.com/office/drawing/2014/main" id="{20AEA7AC-BFB9-5F43-9E90-7EF73DF7C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806" y="2689274"/>
            <a:ext cx="1866099" cy="1525703"/>
          </a:xfrm>
          <a:prstGeom prst="rect">
            <a:avLst/>
          </a:prstGeom>
        </p:spPr>
      </p:pic>
      <p:pic>
        <p:nvPicPr>
          <p:cNvPr id="14" name="Picture 13" descr="A graph of a graph showing a blue line with a red line&#10;&#10;Description automatically generated with medium confidence">
            <a:extLst>
              <a:ext uri="{FF2B5EF4-FFF2-40B4-BE49-F238E27FC236}">
                <a16:creationId xmlns:a16="http://schemas.microsoft.com/office/drawing/2014/main" id="{9C5740D2-3B2B-194F-89B2-EE755FBEA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2847" y="841604"/>
            <a:ext cx="2160058" cy="17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749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345E05-3FF5-BB4C-9EBC-77BF56562C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Photonic Integrated Circuit (PIC) design</a:t>
            </a:r>
          </a:p>
        </p:txBody>
      </p:sp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D90E7EEC-0B2B-364C-A89C-33794BF96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2510" y="1537250"/>
            <a:ext cx="5961999" cy="3241713"/>
          </a:xfrm>
          <a:prstGeom prst="rect">
            <a:avLst/>
          </a:prstGeom>
        </p:spPr>
      </p:pic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D802A336-6C05-4F4A-BFA7-004583FF14C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650385"/>
            <a:ext cx="2537588" cy="312857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400" b="1" u="sng" dirty="0"/>
              <a:t>Mach Zehnder Interferometer</a:t>
            </a:r>
          </a:p>
          <a:p>
            <a:pPr marL="0" indent="0" algn="ctr">
              <a:buNone/>
            </a:pPr>
            <a:endParaRPr lang="en-US" sz="1400" b="1" dirty="0"/>
          </a:p>
          <a:p>
            <a:pPr marL="0" indent="0" algn="ctr">
              <a:buNone/>
            </a:pPr>
            <a:endParaRPr lang="en-US" sz="14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F63476-E0D7-BC46-8677-755A3E47066F}"/>
              </a:ext>
            </a:extLst>
          </p:cNvPr>
          <p:cNvSpPr txBox="1"/>
          <p:nvPr/>
        </p:nvSpPr>
        <p:spPr>
          <a:xfrm>
            <a:off x="107461" y="2202892"/>
            <a:ext cx="2537588" cy="2693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>
                <a:latin typeface="Helvetica" pitchFamily="2" charset="0"/>
              </a:rPr>
              <a:t>The design is based on </a:t>
            </a:r>
            <a:r>
              <a:rPr lang="en-US" sz="1300" b="1" dirty="0">
                <a:latin typeface="Helvetica" pitchFamily="2" charset="0"/>
              </a:rPr>
              <a:t>Mach-Zehnder interferometers.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>
                <a:latin typeface="Helvetica" pitchFamily="2" charset="0"/>
              </a:rPr>
              <a:t>This optical device makes it possible to manipulate the </a:t>
            </a:r>
            <a:r>
              <a:rPr lang="en-US" sz="1300" b="1" dirty="0">
                <a:latin typeface="Helvetica" pitchFamily="2" charset="0"/>
              </a:rPr>
              <a:t>phase</a:t>
            </a:r>
            <a:r>
              <a:rPr lang="en-US" sz="1300" dirty="0">
                <a:latin typeface="Helvetica" pitchFamily="2" charset="0"/>
              </a:rPr>
              <a:t> of the photons passing through the device.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>
                <a:latin typeface="Helvetica" pitchFamily="2" charset="0"/>
              </a:rPr>
              <a:t>Each Mach Zehnder has a gold contact attached to one of the branches to </a:t>
            </a:r>
            <a:r>
              <a:rPr lang="en-US" sz="1300" b="1" dirty="0">
                <a:latin typeface="Helvetica" pitchFamily="2" charset="0"/>
              </a:rPr>
              <a:t>apply a voltage </a:t>
            </a:r>
            <a:r>
              <a:rPr lang="en-US" sz="1300" dirty="0">
                <a:latin typeface="Helvetica" pitchFamily="2" charset="0"/>
              </a:rPr>
              <a:t>to change the phase of the MZI branch. </a:t>
            </a:r>
          </a:p>
        </p:txBody>
      </p:sp>
    </p:spTree>
    <p:extLst>
      <p:ext uri="{BB962C8B-B14F-4D97-AF65-F5344CB8AC3E}">
        <p14:creationId xmlns:p14="http://schemas.microsoft.com/office/powerpoint/2010/main" val="126268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E801316-F06D-8743-B890-F8EABEA574C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7554" y="3479552"/>
            <a:ext cx="3667424" cy="805057"/>
          </a:xfrm>
        </p:spPr>
        <p:txBody>
          <a:bodyPr>
            <a:normAutofit fontScale="25000" lnSpcReduction="20000"/>
          </a:bodyPr>
          <a:lstStyle/>
          <a:p>
            <a:pPr marL="0" indent="0" algn="ctr">
              <a:buNone/>
            </a:pPr>
            <a:r>
              <a:rPr lang="en-US" sz="6800" dirty="0"/>
              <a:t>Superposition experiment</a:t>
            </a:r>
          </a:p>
          <a:p>
            <a:endParaRPr lang="en-US" dirty="0"/>
          </a:p>
          <a:p>
            <a:r>
              <a:rPr lang="en-GB" sz="4000" dirty="0"/>
              <a:t>Superposition is a property of quantum systems that allows the system to be in multiple states at the same time. </a:t>
            </a:r>
          </a:p>
          <a:p>
            <a:r>
              <a:rPr lang="en-GB" sz="4000" dirty="0"/>
              <a:t>The state of the system is not known until the measurement takes place. </a:t>
            </a:r>
          </a:p>
          <a:p>
            <a:r>
              <a:rPr lang="en-GB" sz="4000" dirty="0"/>
              <a:t>Before measurement, the quantum system is in all possible states simultaneously with probabilities determined by the coefficients on the wavefunction.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D9EA3-7683-3A44-8AE8-EC3702F5D5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Overall experiment</a:t>
            </a:r>
          </a:p>
        </p:txBody>
      </p:sp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3E0E05E4-589D-FC45-9CE0-84ABE8116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049449"/>
            <a:ext cx="3832315" cy="2547295"/>
          </a:xfrm>
          <a:prstGeom prst="rect">
            <a:avLst/>
          </a:prstGeom>
        </p:spPr>
      </p:pic>
      <p:pic>
        <p:nvPicPr>
          <p:cNvPr id="5" name="Content Placeholder 4" descr="A diagram of a electrical system&#10;&#10;Description automatically generated">
            <a:extLst>
              <a:ext uri="{FF2B5EF4-FFF2-40B4-BE49-F238E27FC236}">
                <a16:creationId xmlns:a16="http://schemas.microsoft.com/office/drawing/2014/main" id="{C490D558-95D6-A247-8B1D-A0677A365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09" y="1246173"/>
            <a:ext cx="3832315" cy="2248627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6646EAA3-A8CA-C64D-BCF0-3F819E80EE4F}"/>
              </a:ext>
            </a:extLst>
          </p:cNvPr>
          <p:cNvSpPr txBox="1">
            <a:spLocks/>
          </p:cNvSpPr>
          <p:nvPr/>
        </p:nvSpPr>
        <p:spPr>
          <a:xfrm>
            <a:off x="4850176" y="3356341"/>
            <a:ext cx="3667424" cy="80505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  <a:lvl2pPr marL="3556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2pPr>
            <a:lvl3pPr marL="534988" indent="-17938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tabLst>
                <a:tab pos="447675" algn="l"/>
              </a:tabLst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4pPr>
            <a:lvl5pPr marL="90000" indent="-90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b="1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6800" dirty="0"/>
              <a:t>Bell test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GB" sz="4000" dirty="0"/>
              <a:t>Entanglement a key properties of Quantum Systems. </a:t>
            </a:r>
          </a:p>
          <a:p>
            <a:r>
              <a:rPr lang="en-GB" sz="4000" dirty="0"/>
              <a:t>It describes a connection between two particles in which one instantly influences another, regardless of the distance between them. </a:t>
            </a:r>
          </a:p>
          <a:p>
            <a:r>
              <a:rPr lang="en-GB" sz="4000" dirty="0"/>
              <a:t>A Bell test experimentally checks quantum entanglement, testing Bell inequalities to distinguish between local hidden variables and quantum mechanics, confirming nonlocal correlations.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1845C-A797-B24D-A94C-4FF286B5C6D0}"/>
              </a:ext>
            </a:extLst>
          </p:cNvPr>
          <p:cNvSpPr txBox="1"/>
          <p:nvPr/>
        </p:nvSpPr>
        <p:spPr>
          <a:xfrm>
            <a:off x="6745520" y="1246173"/>
            <a:ext cx="4764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30km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2261C305-1F4C-6D4E-A903-3FC783DBB339}"/>
              </a:ext>
            </a:extLst>
          </p:cNvPr>
          <p:cNvSpPr/>
          <p:nvPr/>
        </p:nvSpPr>
        <p:spPr>
          <a:xfrm rot="16200000">
            <a:off x="6860615" y="1207904"/>
            <a:ext cx="246222" cy="59967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C774D4A-B0DC-BA45-9807-0CD181E14EBF}"/>
              </a:ext>
            </a:extLst>
          </p:cNvPr>
          <p:cNvCxnSpPr>
            <a:cxnSpLocks/>
          </p:cNvCxnSpPr>
          <p:nvPr/>
        </p:nvCxnSpPr>
        <p:spPr>
          <a:xfrm flipH="1">
            <a:off x="7880684" y="1265591"/>
            <a:ext cx="138451" cy="242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898FB73-C7AF-154C-BFCE-76CDCAD6B831}"/>
              </a:ext>
            </a:extLst>
          </p:cNvPr>
          <p:cNvSpPr txBox="1"/>
          <p:nvPr/>
        </p:nvSpPr>
        <p:spPr>
          <a:xfrm>
            <a:off x="7632081" y="826649"/>
            <a:ext cx="1302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Not previously done in literature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5EA675-71E0-CB4F-A8F8-F7DEA2D0A087}"/>
              </a:ext>
            </a:extLst>
          </p:cNvPr>
          <p:cNvSpPr/>
          <p:nvPr/>
        </p:nvSpPr>
        <p:spPr>
          <a:xfrm>
            <a:off x="7632081" y="826649"/>
            <a:ext cx="1331594" cy="4323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34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82924-E6DE-EE41-8268-5A4B4A2A02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Phase-Voltage relationship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AD43D0-2CB7-6A4C-9B2D-4EFEA655AEB1}"/>
              </a:ext>
            </a:extLst>
          </p:cNvPr>
          <p:cNvSpPr txBox="1"/>
          <p:nvPr/>
        </p:nvSpPr>
        <p:spPr>
          <a:xfrm>
            <a:off x="282168" y="3185715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l-GR" baseline="-25000" dirty="0"/>
              <a:t>π</a:t>
            </a:r>
            <a:r>
              <a:rPr lang="en-US" dirty="0"/>
              <a:t>=16.67 V</a:t>
            </a:r>
            <a:endParaRPr lang="en-US" baseline="-25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606C99-6E46-1A42-81DB-4FB28A021AA9}"/>
              </a:ext>
            </a:extLst>
          </p:cNvPr>
          <p:cNvSpPr txBox="1"/>
          <p:nvPr/>
        </p:nvSpPr>
        <p:spPr>
          <a:xfrm>
            <a:off x="76845" y="1214510"/>
            <a:ext cx="65005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Using the chip, we can apply voltage to change the phase difference between the two branches. Different phase differences turn the MZI into different Quantum Gates.</a:t>
            </a:r>
          </a:p>
          <a:p>
            <a:endParaRPr lang="en-US" sz="1200" dirty="0">
              <a:latin typeface="Helvetica" pitchFamily="2" charset="0"/>
            </a:endParaRPr>
          </a:p>
          <a:p>
            <a:r>
              <a:rPr lang="en-US" sz="1200" dirty="0">
                <a:latin typeface="Helvetica" pitchFamily="2" charset="0"/>
              </a:rPr>
              <a:t>This experiment helps determine what voltage would lead to which phase difference, and hence – which gate operation.</a:t>
            </a:r>
          </a:p>
        </p:txBody>
      </p:sp>
      <p:pic>
        <p:nvPicPr>
          <p:cNvPr id="18" name="Picture 17" descr="A close up of a machine&#10;&#10;Description automatically generated">
            <a:extLst>
              <a:ext uri="{FF2B5EF4-FFF2-40B4-BE49-F238E27FC236}">
                <a16:creationId xmlns:a16="http://schemas.microsoft.com/office/drawing/2014/main" id="{9EE0D75A-0E14-3241-91A4-0394B1C43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159398" y="1598212"/>
            <a:ext cx="3439532" cy="2603537"/>
          </a:xfrm>
          <a:prstGeom prst="rect">
            <a:avLst/>
          </a:prstGeom>
        </p:spPr>
      </p:pic>
      <p:pic>
        <p:nvPicPr>
          <p:cNvPr id="22" name="Content Placeholder 21" descr="A graph with red lines&#10;&#10;Description automatically generated">
            <a:extLst>
              <a:ext uri="{FF2B5EF4-FFF2-40B4-BE49-F238E27FC236}">
                <a16:creationId xmlns:a16="http://schemas.microsoft.com/office/drawing/2014/main" id="{2F66D465-479D-8E44-A690-B0478FC8D83D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1508786" y="2189587"/>
            <a:ext cx="5068609" cy="2953913"/>
          </a:xfr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A096605-7C68-374B-85EC-26A9A580C5F1}"/>
              </a:ext>
            </a:extLst>
          </p:cNvPr>
          <p:cNvSpPr txBox="1"/>
          <p:nvPr/>
        </p:nvSpPr>
        <p:spPr>
          <a:xfrm rot="10800000">
            <a:off x="1377981" y="3370381"/>
            <a:ext cx="261610" cy="47705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sz="500" dirty="0">
                <a:solidFill>
                  <a:schemeClr val="tx1">
                    <a:lumMod val="85000"/>
                    <a:lumOff val="15000"/>
                  </a:schemeClr>
                </a:solidFill>
                <a:latin typeface="PT Mono" panose="02060509020205020204" pitchFamily="49" charset="77"/>
              </a:rPr>
              <a:t>Voltage, V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98D2EC4-CDBA-7840-BF5A-5AFFE6D9ED2A}"/>
              </a:ext>
            </a:extLst>
          </p:cNvPr>
          <p:cNvSpPr txBox="1"/>
          <p:nvPr/>
        </p:nvSpPr>
        <p:spPr>
          <a:xfrm rot="16200000">
            <a:off x="3912285" y="4793404"/>
            <a:ext cx="261610" cy="43858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sz="500" dirty="0">
                <a:solidFill>
                  <a:schemeClr val="tx1">
                    <a:lumMod val="85000"/>
                    <a:lumOff val="15000"/>
                  </a:schemeClr>
                </a:solidFill>
                <a:latin typeface="PT Mono" panose="02060509020205020204" pitchFamily="49" charset="77"/>
              </a:rPr>
              <a:t> Time, ms</a:t>
            </a:r>
          </a:p>
        </p:txBody>
      </p:sp>
    </p:spTree>
    <p:extLst>
      <p:ext uri="{BB962C8B-B14F-4D97-AF65-F5344CB8AC3E}">
        <p14:creationId xmlns:p14="http://schemas.microsoft.com/office/powerpoint/2010/main" val="429183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with blue lines and a red dot&#10;&#10;Description automatically generated">
            <a:extLst>
              <a:ext uri="{FF2B5EF4-FFF2-40B4-BE49-F238E27FC236}">
                <a16:creationId xmlns:a16="http://schemas.microsoft.com/office/drawing/2014/main" id="{9A295315-719B-3E43-B3E3-30B9DE2180CC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3049602" y="1384631"/>
            <a:ext cx="5821158" cy="3128962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01EE0F-A574-1640-B4DD-1D2C402BF4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Single Photon Source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1C3BD9-E9B4-A844-905D-3524CA79D376}"/>
              </a:ext>
            </a:extLst>
          </p:cNvPr>
          <p:cNvSpPr txBox="1"/>
          <p:nvPr/>
        </p:nvSpPr>
        <p:spPr>
          <a:xfrm>
            <a:off x="79547" y="1503164"/>
            <a:ext cx="2807585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1" dirty="0">
                <a:latin typeface="Helvetica" pitchFamily="2" charset="0"/>
              </a:rPr>
              <a:t>Four-Wave Mixing </a:t>
            </a:r>
            <a:r>
              <a:rPr lang="en-GB" sz="1200" dirty="0">
                <a:latin typeface="Helvetica" pitchFamily="2" charset="0"/>
              </a:rPr>
              <a:t>is a nonlinear optical effect that occurs when four waves interact in a nonlinear medium.</a:t>
            </a:r>
          </a:p>
          <a:p>
            <a:endParaRPr lang="en-GB" sz="1200" dirty="0">
              <a:latin typeface="Helvetica" pitchFamily="2" charset="0"/>
            </a:endParaRPr>
          </a:p>
          <a:p>
            <a:r>
              <a:rPr lang="en-GB" sz="1200" dirty="0">
                <a:latin typeface="Helvetica" pitchFamily="2" charset="0"/>
              </a:rPr>
              <a:t>We can leverage this to generate a pair of </a:t>
            </a:r>
            <a:r>
              <a:rPr lang="en-GB" sz="1200" b="1" dirty="0">
                <a:latin typeface="Helvetica" pitchFamily="2" charset="0"/>
              </a:rPr>
              <a:t>entangled photons</a:t>
            </a:r>
            <a:r>
              <a:rPr lang="en-GB" sz="1200" dirty="0">
                <a:latin typeface="Helvetica" pitchFamily="2" charset="0"/>
              </a:rPr>
              <a:t>. </a:t>
            </a:r>
          </a:p>
          <a:p>
            <a:endParaRPr lang="en-GB" sz="1200" dirty="0">
              <a:latin typeface="Helvetica" pitchFamily="2" charset="0"/>
            </a:endParaRPr>
          </a:p>
          <a:p>
            <a:r>
              <a:rPr lang="en-GB" sz="1200" dirty="0">
                <a:latin typeface="Helvetica" pitchFamily="2" charset="0"/>
              </a:rPr>
              <a:t>Here are the results of an experiment on a Ring Resonator circuit to use Four Wave Mixing in entangled photon generation. </a:t>
            </a:r>
          </a:p>
          <a:p>
            <a:endParaRPr lang="en-GB" sz="1200" dirty="0">
              <a:latin typeface="Helvetica" pitchFamily="2" charset="0"/>
            </a:endParaRPr>
          </a:p>
          <a:p>
            <a:r>
              <a:rPr lang="en-GB" sz="1200" dirty="0">
                <a:latin typeface="Helvetica" pitchFamily="2" charset="0"/>
              </a:rPr>
              <a:t>The purpose of the experiment was to determine the </a:t>
            </a:r>
            <a:r>
              <a:rPr lang="en-GB" sz="1200" b="1" dirty="0">
                <a:latin typeface="Helvetica" pitchFamily="2" charset="0"/>
              </a:rPr>
              <a:t>Q-factor</a:t>
            </a:r>
            <a:r>
              <a:rPr lang="en-GB" sz="1200" dirty="0">
                <a:latin typeface="Helvetica" pitchFamily="2" charset="0"/>
              </a:rPr>
              <a:t> of the device.</a:t>
            </a:r>
          </a:p>
          <a:p>
            <a:endParaRPr lang="en-GB" sz="1200" dirty="0">
              <a:latin typeface="Helvetica" pitchFamily="2" charset="0"/>
            </a:endParaRPr>
          </a:p>
          <a:p>
            <a:r>
              <a:rPr lang="en-GB" sz="1200" dirty="0">
                <a:latin typeface="Helvetica" pitchFamily="2" charset="0"/>
              </a:rPr>
              <a:t>High Q-factor means a higher probability to generate a single photon of the desired frequency (1550 nm in this case).</a:t>
            </a:r>
            <a:endParaRPr lang="en-US" sz="1200" dirty="0">
              <a:latin typeface="Helvetica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63FF75-931C-FE42-BBBB-D2F9CD3B7048}"/>
              </a:ext>
            </a:extLst>
          </p:cNvPr>
          <p:cNvSpPr txBox="1"/>
          <p:nvPr/>
        </p:nvSpPr>
        <p:spPr>
          <a:xfrm rot="10800000">
            <a:off x="2888019" y="2691391"/>
            <a:ext cx="323165" cy="85536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Q-factor (dBm)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249B58-AFDF-5248-A699-7AC754D1DCF0}"/>
              </a:ext>
            </a:extLst>
          </p:cNvPr>
          <p:cNvSpPr txBox="1"/>
          <p:nvPr/>
        </p:nvSpPr>
        <p:spPr>
          <a:xfrm>
            <a:off x="4572000" y="4284609"/>
            <a:ext cx="9412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Wavelength (m)</a:t>
            </a:r>
          </a:p>
        </p:txBody>
      </p:sp>
    </p:spTree>
    <p:extLst>
      <p:ext uri="{BB962C8B-B14F-4D97-AF65-F5344CB8AC3E}">
        <p14:creationId xmlns:p14="http://schemas.microsoft.com/office/powerpoint/2010/main" val="281088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EF35D2A-87DF-1346-9E55-7D9E9495EE3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26490" y="2086716"/>
            <a:ext cx="3114003" cy="3947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900" dirty="0"/>
              <a:t>1. Measuring the number of photons registered by the detector in dark and bright conditions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820D6-F6C1-F64D-8334-448D3D459C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Single Photon Detector</a:t>
            </a:r>
          </a:p>
        </p:txBody>
      </p:sp>
      <p:pic>
        <p:nvPicPr>
          <p:cNvPr id="4" name="Picture 3" descr="A graph of a normalized graph&#10;&#10;Description automatically generated">
            <a:extLst>
              <a:ext uri="{FF2B5EF4-FFF2-40B4-BE49-F238E27FC236}">
                <a16:creationId xmlns:a16="http://schemas.microsoft.com/office/drawing/2014/main" id="{946A2CA9-2A7B-4049-9CB5-4769DF011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985" y="2428797"/>
            <a:ext cx="2965016" cy="2270203"/>
          </a:xfrm>
          <a:prstGeom prst="rect">
            <a:avLst/>
          </a:prstGeom>
        </p:spPr>
      </p:pic>
      <p:pic>
        <p:nvPicPr>
          <p:cNvPr id="7" name="Picture 6" descr="A graph of a graph of a number of light&#10;&#10;Description automatically generated with medium confidence">
            <a:extLst>
              <a:ext uri="{FF2B5EF4-FFF2-40B4-BE49-F238E27FC236}">
                <a16:creationId xmlns:a16="http://schemas.microsoft.com/office/drawing/2014/main" id="{703A2A3C-F5E2-D649-BE0B-EE3A5EE0D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5755" y="1814964"/>
            <a:ext cx="2933230" cy="2199923"/>
          </a:xfrm>
          <a:prstGeom prst="rect">
            <a:avLst/>
          </a:prstGeom>
        </p:spPr>
      </p:pic>
      <p:pic>
        <p:nvPicPr>
          <p:cNvPr id="8" name="Picture 7" descr="A graph showing red and blue dots&#10;&#10;Description automatically generated">
            <a:extLst>
              <a:ext uri="{FF2B5EF4-FFF2-40B4-BE49-F238E27FC236}">
                <a16:creationId xmlns:a16="http://schemas.microsoft.com/office/drawing/2014/main" id="{56B46EB1-616C-5F40-8C95-2C80DC6740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82" y="2571750"/>
            <a:ext cx="3259667" cy="2444750"/>
          </a:xfrm>
          <a:prstGeom prst="rect">
            <a:avLst/>
          </a:prstGeom>
        </p:spPr>
      </p:pic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67A4EAEE-929B-D242-AEBD-1DEE46E537F6}"/>
              </a:ext>
            </a:extLst>
          </p:cNvPr>
          <p:cNvSpPr txBox="1">
            <a:spLocks/>
          </p:cNvSpPr>
          <p:nvPr/>
        </p:nvSpPr>
        <p:spPr>
          <a:xfrm>
            <a:off x="3412395" y="4087248"/>
            <a:ext cx="2702441" cy="39472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  <a:lvl2pPr marL="3556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2pPr>
            <a:lvl3pPr marL="534988" indent="-17938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tabLst>
                <a:tab pos="447675" algn="l"/>
              </a:tabLst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4pPr>
            <a:lvl5pPr marL="90000" indent="-90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b="1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2. Producing histograms of the counts of different types of photons. We are interested in impinging photons.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629F1E28-DA7B-BD48-8C2D-DA5A3E9C9E97}"/>
              </a:ext>
            </a:extLst>
          </p:cNvPr>
          <p:cNvSpPr txBox="1">
            <a:spLocks/>
          </p:cNvSpPr>
          <p:nvPr/>
        </p:nvSpPr>
        <p:spPr>
          <a:xfrm>
            <a:off x="6315069" y="1841229"/>
            <a:ext cx="2702441" cy="394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  <a:lvl2pPr marL="3556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2pPr>
            <a:lvl3pPr marL="534988" indent="-17938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tabLst>
                <a:tab pos="447675" algn="l"/>
              </a:tabLst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4pPr>
            <a:lvl5pPr marL="90000" indent="-90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b="1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900" dirty="0"/>
              <a:t>3. By analyzing the statistics of impinging photons and normalizing the data, get the number of photons detected per millisecond.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37E999B8-315A-0F42-936D-A8D43C4A0F4D}"/>
              </a:ext>
            </a:extLst>
          </p:cNvPr>
          <p:cNvSpPr txBox="1">
            <a:spLocks/>
          </p:cNvSpPr>
          <p:nvPr/>
        </p:nvSpPr>
        <p:spPr>
          <a:xfrm>
            <a:off x="126490" y="1299154"/>
            <a:ext cx="8068820" cy="394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1pPr>
            <a:lvl2pPr marL="3556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2pPr>
            <a:lvl3pPr marL="534988" indent="-17938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tabLst>
                <a:tab pos="447675" algn="l"/>
              </a:tabLst>
              <a:defRPr sz="2400" b="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4pPr>
            <a:lvl5pPr marL="90000" indent="-90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b="1" kern="1200">
                <a:solidFill>
                  <a:schemeClr val="tx1"/>
                </a:solidFill>
                <a:latin typeface="Helvetica" pitchFamily="2" charset="0"/>
                <a:ea typeface="Helvetica" pitchFamily="2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b="1" dirty="0"/>
              <a:t>The goal of characterizing the Single Photons Avalanche Detector (SPAD) is to determine the expected number of photons that can be measured per millisecond.</a:t>
            </a:r>
          </a:p>
        </p:txBody>
      </p:sp>
    </p:spTree>
    <p:extLst>
      <p:ext uri="{BB962C8B-B14F-4D97-AF65-F5344CB8AC3E}">
        <p14:creationId xmlns:p14="http://schemas.microsoft.com/office/powerpoint/2010/main" val="19712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theme/theme1.xml><?xml version="1.0" encoding="utf-8"?>
<a:theme xmlns:a="http://schemas.openxmlformats.org/drawingml/2006/main" name="3rd_year_project_e-poster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5843</TotalTime>
  <Words>655</Words>
  <Application>Microsoft Macintosh PowerPoint</Application>
  <PresentationFormat>On-screen Show (16:9)</PresentationFormat>
  <Paragraphs>64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Helvetica</vt:lpstr>
      <vt:lpstr>PT Mono</vt:lpstr>
      <vt:lpstr>3rd_year_project_e-poster</vt:lpstr>
      <vt:lpstr>Building a Quantum Gate in Lithium Niobate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UCL 16:9 PP Plain - DARK BLUE</dc:title>
  <dc:subject/>
  <dc:creator>Clayton, Janine</dc:creator>
  <cp:keywords/>
  <dc:description/>
  <cp:lastModifiedBy>Veronika Liutarevich</cp:lastModifiedBy>
  <cp:revision>155</cp:revision>
  <dcterms:created xsi:type="dcterms:W3CDTF">2016-12-07T10:36:45Z</dcterms:created>
  <dcterms:modified xsi:type="dcterms:W3CDTF">2025-03-18T13:18:57Z</dcterms:modified>
  <cp:category/>
</cp:coreProperties>
</file>

<file path=docProps/thumbnail.jpeg>
</file>